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81" r:id="rId2"/>
    <p:sldId id="497" r:id="rId3"/>
    <p:sldId id="498" r:id="rId4"/>
    <p:sldId id="499" r:id="rId5"/>
    <p:sldId id="500" r:id="rId6"/>
    <p:sldId id="501" r:id="rId7"/>
    <p:sldId id="502" r:id="rId8"/>
    <p:sldId id="503" r:id="rId9"/>
    <p:sldId id="504" r:id="rId10"/>
    <p:sldId id="505" r:id="rId11"/>
  </p:sldIdLst>
  <p:sldSz cx="6858000" cy="9144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4" autoAdjust="0"/>
    <p:restoredTop sz="94660"/>
  </p:normalViewPr>
  <p:slideViewPr>
    <p:cSldViewPr snapToGrid="0" showGuides="1">
      <p:cViewPr varScale="1">
        <p:scale>
          <a:sx n="60" d="100"/>
          <a:sy n="60" d="100"/>
        </p:scale>
        <p:origin x="2652" y="66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4307F-B615-47F7-92A9-A78C0BFB16B6}" type="datetimeFigureOut">
              <a:rPr lang="en-US" smtClean="0"/>
              <a:t>8/23/2024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F2EF7-AA07-480A-A206-3D45A29B86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213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4307F-B615-47F7-92A9-A78C0BFB16B6}" type="datetimeFigureOut">
              <a:rPr lang="en-US" smtClean="0"/>
              <a:t>8/23/2024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F2EF7-AA07-480A-A206-3D45A29B86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17865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4307F-B615-47F7-92A9-A78C0BFB16B6}" type="datetimeFigureOut">
              <a:rPr lang="en-US" smtClean="0"/>
              <a:t>8/23/2024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F2EF7-AA07-480A-A206-3D45A29B86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4563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4307F-B615-47F7-92A9-A78C0BFB16B6}" type="datetimeFigureOut">
              <a:rPr lang="en-US" smtClean="0"/>
              <a:t>8/23/2024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F2EF7-AA07-480A-A206-3D45A29B86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72183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4307F-B615-47F7-92A9-A78C0BFB16B6}" type="datetimeFigureOut">
              <a:rPr lang="en-US" smtClean="0"/>
              <a:t>8/23/2024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F2EF7-AA07-480A-A206-3D45A29B86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70115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4307F-B615-47F7-92A9-A78C0BFB16B6}" type="datetimeFigureOut">
              <a:rPr lang="en-US" smtClean="0"/>
              <a:t>8/23/2024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F2EF7-AA07-480A-A206-3D45A29B86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233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4307F-B615-47F7-92A9-A78C0BFB16B6}" type="datetimeFigureOut">
              <a:rPr lang="en-US" smtClean="0"/>
              <a:t>8/23/2024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F2EF7-AA07-480A-A206-3D45A29B86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9916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4307F-B615-47F7-92A9-A78C0BFB16B6}" type="datetimeFigureOut">
              <a:rPr lang="en-US" smtClean="0"/>
              <a:t>8/23/2024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F2EF7-AA07-480A-A206-3D45A29B86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72006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4307F-B615-47F7-92A9-A78C0BFB16B6}" type="datetimeFigureOut">
              <a:rPr lang="en-US" smtClean="0"/>
              <a:t>8/23/2024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F2EF7-AA07-480A-A206-3D45A29B86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5550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4307F-B615-47F7-92A9-A78C0BFB16B6}" type="datetimeFigureOut">
              <a:rPr lang="en-US" smtClean="0"/>
              <a:t>8/23/2024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F2EF7-AA07-480A-A206-3D45A29B86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5375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4307F-B615-47F7-92A9-A78C0BFB16B6}" type="datetimeFigureOut">
              <a:rPr lang="en-US" smtClean="0"/>
              <a:t>8/23/2024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F2EF7-AA07-480A-A206-3D45A29B86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57284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24307F-B615-47F7-92A9-A78C0BFB16B6}" type="datetimeFigureOut">
              <a:rPr lang="en-US" smtClean="0"/>
              <a:t>8/23/2024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F2EF7-AA07-480A-A206-3D45A29B86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2647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895600" y="0"/>
            <a:ext cx="3962400" cy="4724400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/>
        </p:nvSpPr>
        <p:spPr>
          <a:xfrm>
            <a:off x="0" y="4419600"/>
            <a:ext cx="3962400" cy="4724400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304800"/>
            <a:ext cx="6248400" cy="8458200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500"/>
              </a:spcAft>
            </a:pPr>
            <a:endParaRPr lang="en-US" sz="2400" b="1" dirty="0">
              <a:solidFill>
                <a:schemeClr val="tx1"/>
              </a:solidFill>
              <a:latin typeface="Times New Roman"/>
            </a:endParaRPr>
          </a:p>
          <a:p>
            <a:pPr algn="ctr">
              <a:spcAft>
                <a:spcPts val="500"/>
              </a:spcAft>
            </a:pPr>
            <a:r>
              <a:rPr lang="en-US" sz="2400" b="1" dirty="0">
                <a:solidFill>
                  <a:srgbClr val="C00000"/>
                </a:solidFill>
                <a:latin typeface="Times New Roman"/>
              </a:rPr>
              <a:t>ENGLISH</a:t>
            </a:r>
          </a:p>
          <a:p>
            <a:pPr algn="ctr">
              <a:spcAft>
                <a:spcPts val="500"/>
              </a:spcAft>
            </a:pP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Program</a:t>
            </a:r>
            <a:r>
              <a:rPr lang="en-IN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Specific Outcomes</a:t>
            </a:r>
            <a:endParaRPr lang="en-US" sz="2400" b="1" dirty="0">
              <a:solidFill>
                <a:srgbClr val="C00000"/>
              </a:solidFill>
              <a:latin typeface="Times New Roman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381000" y="685800"/>
            <a:ext cx="6248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3168584"/>
              </p:ext>
            </p:extLst>
          </p:nvPr>
        </p:nvGraphicFramePr>
        <p:xfrm>
          <a:off x="838200" y="1905000"/>
          <a:ext cx="5109352" cy="5654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949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PSO 1. 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Read, interpret and write about a diverse range of texts in  English.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algn="just"/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PSO 2.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Understand those texts analytically and critically.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algn="just"/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PSO 3.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Understand those texts on the basis of careful close reading.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PSO 4.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/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Understand those texts through past and current literary theory.</a:t>
                      </a:r>
                      <a:endParaRPr lang="hi-IN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+mn-cs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908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PSO 5.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Understand that those texts are culturally constructed in time, place and tradition.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592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PSO 6. 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Understand how those texts inform</a:t>
                      </a:r>
                      <a:r>
                        <a:rPr lang="en-US" sz="1600" b="0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culture.</a:t>
                      </a:r>
                      <a:endParaRPr lang="hi-IN" sz="1600" b="0" dirty="0">
                        <a:solidFill>
                          <a:schemeClr val="tx1"/>
                        </a:solidFill>
                        <a:latin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algn="just"/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PSO</a:t>
                      </a:r>
                      <a:r>
                        <a:rPr lang="en-US" sz="1600" b="0" baseline="0" dirty="0">
                          <a:latin typeface="Times New Roman" pitchFamily="18" charset="0"/>
                          <a:cs typeface="Times New Roman" pitchFamily="18" charset="0"/>
                        </a:rPr>
                        <a:t> 7</a:t>
                      </a:r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Participate in the critical and cultural discourses  of English.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97154">
                <a:tc>
                  <a:txBody>
                    <a:bodyPr/>
                    <a:lstStyle/>
                    <a:p>
                      <a:pPr algn="just"/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PSO 8.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Participate appropriately through multiple spoken and written forms.</a:t>
                      </a:r>
                    </a:p>
                    <a:p>
                      <a:pPr rtl="0"/>
                      <a:endParaRPr lang="hi-IN" sz="1600" b="0" dirty="0">
                        <a:solidFill>
                          <a:schemeClr val="tx1"/>
                        </a:solidFill>
                        <a:latin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9715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PSO 9.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Analyze instances of the variety of literary forms closely in terms of</a:t>
                      </a:r>
                      <a:r>
                        <a:rPr lang="en-US" sz="1600" b="0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style, figurative language and convention.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895600" y="0"/>
            <a:ext cx="3962400" cy="4724400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/>
        </p:nvSpPr>
        <p:spPr>
          <a:xfrm>
            <a:off x="0" y="4419600"/>
            <a:ext cx="3962400" cy="4724400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304800"/>
            <a:ext cx="6248400" cy="8458200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/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Course Outcomes</a:t>
            </a:r>
            <a:endParaRPr lang="en-US" sz="2400" dirty="0">
              <a:solidFill>
                <a:srgbClr val="363600"/>
              </a:solidFill>
              <a:latin typeface="Arial"/>
            </a:endParaRPr>
          </a:p>
          <a:p>
            <a:pPr lvl="0"/>
            <a:endParaRPr lang="en-US" dirty="0">
              <a:solidFill>
                <a:srgbClr val="363600"/>
              </a:solidFill>
              <a:latin typeface="Arial"/>
            </a:endParaRPr>
          </a:p>
          <a:p>
            <a:pPr lvl="0"/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B.A . III Year</a:t>
            </a:r>
          </a:p>
          <a:p>
            <a:pPr lvl="0"/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Subject –</a:t>
            </a: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English  Literature</a:t>
            </a:r>
          </a:p>
          <a:p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Major/Minor/Elective- Structure and Translation </a:t>
            </a:r>
          </a:p>
          <a:p>
            <a:pPr algn="just"/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IN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After completion of the course the students will be able to:</a:t>
            </a:r>
            <a:endParaRPr lang="en-US" dirty="0">
              <a:solidFill>
                <a:srgbClr val="363600"/>
              </a:solidFill>
              <a:latin typeface="Arial"/>
            </a:endParaRPr>
          </a:p>
          <a:p>
            <a:pPr lvl="0"/>
            <a:endParaRPr lang="en-US" dirty="0">
              <a:solidFill>
                <a:srgbClr val="363600"/>
              </a:solidFill>
              <a:latin typeface="Arial"/>
            </a:endParaRPr>
          </a:p>
          <a:p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IN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	</a:t>
            </a:r>
            <a:br>
              <a:rPr lang="en-US" dirty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381000" y="685800"/>
            <a:ext cx="6248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9927076"/>
              </p:ext>
            </p:extLst>
          </p:nvPr>
        </p:nvGraphicFramePr>
        <p:xfrm>
          <a:off x="609600" y="2895600"/>
          <a:ext cx="5109352" cy="3413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949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3500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1.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6096" indent="-2435352" algn="just" rtl="0">
                        <a:spcBef>
                          <a:spcPts val="1152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Appreciate the historical</a:t>
                      </a:r>
                      <a:r>
                        <a:rPr lang="en-US" sz="1600" b="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trajectory of various genres of  Indian writing in English colonial times till the present.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O 2.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Evaluate critically the contribution</a:t>
                      </a:r>
                      <a:r>
                        <a:rPr lang="en-US" sz="1600" b="0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of major Indian English poets and dramatists.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O 3.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/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Analyze how the sociological</a:t>
                      </a:r>
                      <a:r>
                        <a:rPr lang="en-US" sz="1600" b="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historical, culture and political </a:t>
                      </a:r>
                      <a:r>
                        <a:rPr lang="en-US" sz="1600" b="0" baseline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context impact </a:t>
                      </a:r>
                      <a:r>
                        <a:rPr lang="en-US" sz="1600" b="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the texts selected for study.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O 4.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/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Interpret the strengths</a:t>
                      </a:r>
                      <a:r>
                        <a:rPr lang="en-US" sz="1600" b="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and constraints of Indian English as a literary medium.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O 5.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/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Develop</a:t>
                      </a:r>
                      <a:r>
                        <a:rPr lang="en-US" sz="1600" b="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a literary sensibility and display an emotional response to the literacy texts and cultivate a sense of  appreciation for them.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895600" y="0"/>
            <a:ext cx="3962400" cy="4724400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/>
        </p:nvSpPr>
        <p:spPr>
          <a:xfrm>
            <a:off x="0" y="4419600"/>
            <a:ext cx="3962400" cy="4724400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28600" y="304800"/>
            <a:ext cx="6248400" cy="8458200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/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Course Outcomes</a:t>
            </a:r>
          </a:p>
          <a:p>
            <a:pPr lvl="0"/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B.A I Year</a:t>
            </a:r>
          </a:p>
          <a:p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Subject –</a:t>
            </a: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Foundation Course- English  Language</a:t>
            </a:r>
          </a:p>
          <a:p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IN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After completion of the course the students will be able to:</a:t>
            </a: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endParaRPr 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381000" y="685800"/>
            <a:ext cx="6248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6815877"/>
              </p:ext>
            </p:extLst>
          </p:nvPr>
        </p:nvGraphicFramePr>
        <p:xfrm>
          <a:off x="685800" y="2971800"/>
          <a:ext cx="5109352" cy="3337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949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1.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>
                          <a:solidFill>
                            <a:srgbClr val="1616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Prepare </a:t>
                      </a:r>
                      <a:r>
                        <a:rPr lang="en-US" sz="1600" b="0" i="0" u="none" strike="noStrike" dirty="0">
                          <a:solidFill>
                            <a:srgbClr val="1818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for </a:t>
                      </a:r>
                      <a:r>
                        <a:rPr lang="en-US" sz="1600" b="0" i="0" u="none" strike="noStrike" dirty="0">
                          <a:solidFill>
                            <a:srgbClr val="0F0F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various </a:t>
                      </a:r>
                      <a:r>
                        <a:rPr lang="en-US" sz="1600" b="0" i="0" u="none" strike="noStrike" dirty="0">
                          <a:solidFill>
                            <a:srgbClr val="1616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competitive </a:t>
                      </a:r>
                      <a:r>
                        <a:rPr lang="en-US" sz="1600" b="0" i="0" u="none" strike="noStrike" dirty="0">
                          <a:solidFill>
                            <a:srgbClr val="101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exams </a:t>
                      </a:r>
                      <a:r>
                        <a:rPr lang="en-US" sz="1600" b="0" i="0" u="none" strike="noStrike" dirty="0">
                          <a:solidFill>
                            <a:srgbClr val="1D1D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by </a:t>
                      </a:r>
                      <a:r>
                        <a:rPr lang="en-US" sz="1600" b="0" i="0" u="none" strike="noStrike" dirty="0">
                          <a:solidFill>
                            <a:srgbClr val="2424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developing </a:t>
                      </a:r>
                      <a:r>
                        <a:rPr lang="en-US" sz="1600" b="0" i="0" u="none" strike="noStrike" dirty="0">
                          <a:solidFill>
                            <a:srgbClr val="3F3F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English </a:t>
                      </a:r>
                      <a:r>
                        <a:rPr lang="en-US" sz="1600" b="0" i="0" u="none" strike="noStrike" dirty="0">
                          <a:solidFill>
                            <a:srgbClr val="1616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language </a:t>
                      </a:r>
                      <a:r>
                        <a:rPr lang="en-US" sz="1600" b="0" i="0" u="none" strike="noStrike" dirty="0">
                          <a:solidFill>
                            <a:srgbClr val="1313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competence</a:t>
                      </a:r>
                      <a:r>
                        <a:rPr lang="en-US" sz="1600" b="0" i="0" u="none" strike="noStrike" dirty="0">
                          <a:solidFill>
                            <a:srgbClr val="0B0B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of the students. 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O 2.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en-US" sz="1600" b="0" i="0" u="none" strike="noStrike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Promote their comprehension skills by being exposed to a variety of texts and their interpretations. 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148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O 3.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0" i="0" u="none" strike="noStrike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Build and enhance their vocabulary. 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O 4.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en-US" sz="1600" b="0" i="0" u="none" strike="noStrike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Develop their communication skills by strengthening grammar and usages. 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hi-IN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+mn-cs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9088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O 5.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Inculcate values which make them aware of national heritage and environmental issues, making them responsible. 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895600" y="0"/>
            <a:ext cx="3962400" cy="4724400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/>
        </p:nvSpPr>
        <p:spPr>
          <a:xfrm>
            <a:off x="0" y="4419600"/>
            <a:ext cx="3962400" cy="4724400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28600" y="228600"/>
            <a:ext cx="6248400" cy="8458200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/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Course Outcomes</a:t>
            </a:r>
            <a:endParaRPr lang="en-US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B.A I </a:t>
            </a:r>
            <a:r>
              <a:rPr lang="en-US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Year</a:t>
            </a:r>
          </a:p>
          <a:p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Subject –</a:t>
            </a: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Foundation Course- English  Language</a:t>
            </a:r>
          </a:p>
          <a:p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IN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After completion of the course the students will be able to:</a:t>
            </a: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endParaRPr 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IN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IN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IN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IN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IN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IN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IN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IN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IN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IN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just"/>
            <a:endParaRPr lang="en-IN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IN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IN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IN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br>
              <a:rPr lang="en-US" dirty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381000" y="685800"/>
            <a:ext cx="6248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8197451"/>
              </p:ext>
            </p:extLst>
          </p:nvPr>
        </p:nvGraphicFramePr>
        <p:xfrm>
          <a:off x="685800" y="2667000"/>
          <a:ext cx="5109352" cy="3317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949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3500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1.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Strengthen their grammar and vocabulary. 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O 2.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en-US" sz="1600" b="0" i="0" u="none" strike="noStrike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Acquire and develop LSRW (Listening, Speaking, Reading and Writing) skills. 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en-US" sz="1600" b="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O 3.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en-US" sz="1600" b="0" i="0" u="none" strike="noStrike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Learn to think creatively and critically. </a:t>
                      </a:r>
                      <a:br>
                        <a:rPr lang="en-US" sz="1600" dirty="0">
                          <a:latin typeface="Times New Roman" pitchFamily="18" charset="0"/>
                          <a:cs typeface="Times New Roman" pitchFamily="18" charset="0"/>
                        </a:rPr>
                      </a:br>
                      <a:endParaRPr lang="en-US" sz="1600" b="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O 4.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en-US" sz="16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To gain competency and proficiency in English language to perform at professional and personal level .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O 5.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/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Student</a:t>
                      </a:r>
                      <a:r>
                        <a:rPr lang="en-US" sz="1600" b="0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is ready to face 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competitive</a:t>
                      </a:r>
                      <a:r>
                        <a:rPr lang="en-US" sz="1600" b="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examinations at State and National level. 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895600" y="0"/>
            <a:ext cx="3962400" cy="4724400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/>
        </p:nvSpPr>
        <p:spPr>
          <a:xfrm>
            <a:off x="0" y="4419600"/>
            <a:ext cx="3962400" cy="4724400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28600" y="381000"/>
            <a:ext cx="6248400" cy="8458200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/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Course Outcomes</a:t>
            </a:r>
            <a:endParaRPr lang="en-US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B.A . III Year</a:t>
            </a:r>
          </a:p>
          <a:p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Subject –</a:t>
            </a: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Foundation Course- English  Language</a:t>
            </a:r>
          </a:p>
          <a:p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IN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After completion of the course the students will be able to:</a:t>
            </a: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IN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	</a:t>
            </a:r>
            <a:br>
              <a:rPr lang="en-US" dirty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381000" y="685800"/>
            <a:ext cx="6248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762000" y="2819400"/>
          <a:ext cx="5109352" cy="4145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949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3500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1.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6096" indent="-2435352" algn="just" rtl="0">
                        <a:spcBef>
                          <a:spcPts val="1152"/>
                        </a:spcBef>
                        <a:spcAft>
                          <a:spcPts val="0"/>
                        </a:spcAft>
                      </a:pPr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Prepare for various competitive exams by developing their competence in English language. 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O 2.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b="0" i="0" u="none" strike="noStrike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Promote their comprehension and communicative skills by being exposed to a variety of texts and their interpretations. 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O 3.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/>
                      <a:r>
                        <a:rPr lang="en-US" sz="1600" b="0" i="0" u="none" strike="noStrike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Build and enhance their language competence through regular practice. 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O 4.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b="0" i="0" u="none" strike="noStrike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Develop their knowledge of English Grammar and usages in a practical manner. 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O 5.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b="0" i="0" u="none" strike="noStrike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Compete in national and state level examinations for various competitions after the completion of the course. 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O 6.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/>
                      <a:r>
                        <a:rPr lang="en-US" sz="1600" b="0" i="0" u="none" strike="noStrike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Seek a good job and to settle down in self-employment or their own business or profession. 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895600" y="0"/>
            <a:ext cx="3962400" cy="4724400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/>
        </p:nvSpPr>
        <p:spPr>
          <a:xfrm>
            <a:off x="0" y="4419600"/>
            <a:ext cx="3962400" cy="4724400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381000"/>
            <a:ext cx="6248400" cy="8458200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/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Course Outcomes</a:t>
            </a:r>
            <a:endParaRPr lang="en-US" sz="2400" dirty="0">
              <a:solidFill>
                <a:srgbClr val="3636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en-US" dirty="0">
              <a:solidFill>
                <a:srgbClr val="363600"/>
              </a:solidFill>
              <a:latin typeface="Arial"/>
            </a:endParaRPr>
          </a:p>
          <a:p>
            <a:pPr lvl="0"/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B.A . I Year</a:t>
            </a:r>
          </a:p>
          <a:p>
            <a:pPr lvl="0"/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Subject –</a:t>
            </a: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English  Literature</a:t>
            </a:r>
          </a:p>
          <a:p>
            <a:pPr lvl="0"/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Major-Drama</a:t>
            </a:r>
          </a:p>
          <a:p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IN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After completion of the course the students will be able to understand:</a:t>
            </a: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en-US" dirty="0">
              <a:solidFill>
                <a:srgbClr val="363600"/>
              </a:solidFill>
              <a:latin typeface="Arial"/>
            </a:endParaRPr>
          </a:p>
          <a:p>
            <a:pPr lvl="0"/>
            <a:endParaRPr lang="en-US" dirty="0">
              <a:solidFill>
                <a:srgbClr val="363600"/>
              </a:solidFill>
              <a:latin typeface="Arial"/>
            </a:endParaRPr>
          </a:p>
          <a:p>
            <a:pPr lvl="0"/>
            <a:endParaRPr lang="en-US" dirty="0">
              <a:solidFill>
                <a:srgbClr val="363600"/>
              </a:solidFill>
              <a:latin typeface="Arial"/>
            </a:endParaRPr>
          </a:p>
          <a:p>
            <a:pPr lvl="0"/>
            <a:endParaRPr lang="en-US" dirty="0">
              <a:solidFill>
                <a:srgbClr val="363600"/>
              </a:solidFill>
              <a:latin typeface="Arial"/>
            </a:endParaRPr>
          </a:p>
          <a:p>
            <a:endParaRPr 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381000" y="685800"/>
            <a:ext cx="6248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1129374"/>
              </p:ext>
            </p:extLst>
          </p:nvPr>
        </p:nvGraphicFramePr>
        <p:xfrm>
          <a:off x="685800" y="3124200"/>
          <a:ext cx="5109352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949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3500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1.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6096" indent="-2435352" rtl="0">
                        <a:spcBef>
                          <a:spcPts val="1152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Different</a:t>
                      </a:r>
                      <a:r>
                        <a:rPr lang="en-US" sz="1600" b="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genres of drama like comedy tragedy epic theatre etc.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O 2.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Distinctive features of Sanskrit,</a:t>
                      </a:r>
                      <a:r>
                        <a:rPr lang="en-US" sz="1600" b="0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Greek, English, American and Indian plays.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O 3.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Pragmatic techniques and elements like plot</a:t>
                      </a:r>
                      <a:r>
                        <a:rPr lang="en-US" sz="1600" b="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 theme character spectacle and narrative.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895600" y="0"/>
            <a:ext cx="3962400" cy="4724400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/>
        </p:nvSpPr>
        <p:spPr>
          <a:xfrm>
            <a:off x="0" y="4419600"/>
            <a:ext cx="3962400" cy="4724400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304800"/>
            <a:ext cx="6248400" cy="8458200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 algn="ctr"/>
            <a:endParaRPr lang="en-US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Course Outcomes</a:t>
            </a:r>
            <a:endParaRPr lang="en-US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B.A . I Year</a:t>
            </a:r>
          </a:p>
          <a:p>
            <a:pPr lvl="0"/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Subject –</a:t>
            </a: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English  Literature</a:t>
            </a:r>
          </a:p>
          <a:p>
            <a:pPr lvl="0"/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Major/Minor/Elective-Poetry</a:t>
            </a:r>
          </a:p>
          <a:p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IN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After completion of the course the students will be able to:</a:t>
            </a: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IN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	</a:t>
            </a:r>
            <a:br>
              <a:rPr lang="en-US" dirty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381000" y="685800"/>
            <a:ext cx="6248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685800" y="2895600"/>
          <a:ext cx="5109352" cy="3042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949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3500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1.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6096" indent="-2435352" rtl="0">
                        <a:spcBef>
                          <a:spcPts val="1152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To</a:t>
                      </a:r>
                      <a:r>
                        <a:rPr lang="en-US" sz="1600" b="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identify ,interpret , analyze and appreciate the various element of poetry.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O 2.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To develop literary intellect.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O 3.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To</a:t>
                      </a:r>
                      <a:r>
                        <a:rPr lang="en-US" sz="1600" b="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appreciate the lyrical and sonorous quality of language.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180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O 4.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In</a:t>
                      </a:r>
                      <a:r>
                        <a:rPr lang="en-US" sz="1600" b="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this way student learn creative writing skill.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O 5.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Student</a:t>
                      </a:r>
                      <a:r>
                        <a:rPr lang="en-US" sz="1600" b="0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is ready to face 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competitive</a:t>
                      </a:r>
                      <a:r>
                        <a:rPr lang="en-US" sz="1600" b="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examinations at State and National level. 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895600" y="0"/>
            <a:ext cx="3962400" cy="4724400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/>
        </p:nvSpPr>
        <p:spPr>
          <a:xfrm>
            <a:off x="0" y="4419600"/>
            <a:ext cx="3962400" cy="4724400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304800"/>
            <a:ext cx="6248400" cy="8458200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/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Course Outcomes</a:t>
            </a:r>
          </a:p>
          <a:p>
            <a:pPr lvl="0"/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B.A . I </a:t>
            </a:r>
            <a:r>
              <a:rPr lang="en-US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Year</a:t>
            </a:r>
          </a:p>
          <a:p>
            <a:pPr lvl="0"/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Subject –</a:t>
            </a: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English  Literature</a:t>
            </a:r>
          </a:p>
          <a:p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Major-Study of Prose</a:t>
            </a:r>
          </a:p>
          <a:p>
            <a:pPr algn="just"/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IN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After completion of the course the students will be able to:</a:t>
            </a: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en-US" sz="2400" dirty="0">
              <a:solidFill>
                <a:srgbClr val="363600"/>
              </a:solidFill>
              <a:latin typeface="Arial"/>
            </a:endParaRPr>
          </a:p>
          <a:p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IN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	</a:t>
            </a:r>
            <a:br>
              <a:rPr lang="en-US" dirty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381000" y="685800"/>
            <a:ext cx="6248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762000" y="2971800"/>
          <a:ext cx="5109352" cy="256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949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3500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1.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6096" indent="-2435352" rtl="0">
                        <a:spcBef>
                          <a:spcPts val="1152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Analyze</a:t>
                      </a:r>
                      <a:r>
                        <a:rPr lang="en-US" sz="1600" b="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literary devices form and techniques and interpret to appreciate and interpret the next.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O 2.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Broaden</a:t>
                      </a:r>
                      <a:r>
                        <a:rPr lang="en-US" sz="1600" b="0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analytical skills and develop critical thinking skills.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O 3.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Cultivate wisdom and word-view within themselves.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O 4.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Develop language and communication</a:t>
                      </a:r>
                      <a:r>
                        <a:rPr lang="en-US" sz="1600" b="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skills and creativity.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895600" y="0"/>
            <a:ext cx="3962400" cy="4724400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/>
        </p:nvSpPr>
        <p:spPr>
          <a:xfrm>
            <a:off x="0" y="4419600"/>
            <a:ext cx="3962400" cy="4724400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304800"/>
            <a:ext cx="6248400" cy="8458200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 algn="ctr"/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Course Outcomes</a:t>
            </a:r>
          </a:p>
          <a:p>
            <a:pPr lvl="0" algn="ctr"/>
            <a:endParaRPr lang="en-US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B.A . I </a:t>
            </a:r>
            <a:r>
              <a:rPr lang="en-US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Year</a:t>
            </a:r>
          </a:p>
          <a:p>
            <a:pPr lvl="0"/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Subject –</a:t>
            </a: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English  Literature</a:t>
            </a:r>
          </a:p>
          <a:p>
            <a:pPr lvl="0"/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Major/Minor/Elective-Study of Fiction.</a:t>
            </a:r>
          </a:p>
          <a:p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IN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After completion of the course the students will be able to:</a:t>
            </a: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en-US" dirty="0">
              <a:solidFill>
                <a:srgbClr val="363600"/>
              </a:solidFill>
              <a:latin typeface="Arial"/>
            </a:endParaRPr>
          </a:p>
          <a:p>
            <a:pPr lvl="0"/>
            <a:endParaRPr lang="en-US" dirty="0">
              <a:solidFill>
                <a:srgbClr val="363600"/>
              </a:solidFill>
              <a:latin typeface="Arial"/>
            </a:endParaRPr>
          </a:p>
          <a:p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IN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	</a:t>
            </a:r>
            <a:br>
              <a:rPr lang="en-US" dirty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381000" y="685800"/>
            <a:ext cx="6248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4821645"/>
              </p:ext>
            </p:extLst>
          </p:nvPr>
        </p:nvGraphicFramePr>
        <p:xfrm>
          <a:off x="762000" y="2667000"/>
          <a:ext cx="5109352" cy="2463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949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3500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1.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6096" indent="-2435352" rtl="0">
                        <a:spcBef>
                          <a:spcPts val="1152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Understand various aspects and form </a:t>
                      </a:r>
                      <a:r>
                        <a:rPr lang="en-US" sz="1600" b="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of fiction.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O 2.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Trace the origin and development</a:t>
                      </a:r>
                      <a:r>
                        <a:rPr lang="en-US" sz="1600" b="0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of English novel.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O 3.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Improve the understanding</a:t>
                      </a:r>
                      <a:r>
                        <a:rPr lang="en-US" sz="1600" b="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of the world and the complexities of human mind.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O 4.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Expand  creativity and imagination and enrich the vocabulary in</a:t>
                      </a:r>
                      <a:r>
                        <a:rPr lang="en-US" sz="1600" b="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a delightful manner.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895600" y="0"/>
            <a:ext cx="3962400" cy="4724400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/>
        </p:nvSpPr>
        <p:spPr>
          <a:xfrm>
            <a:off x="0" y="4419600"/>
            <a:ext cx="3962400" cy="4724400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304800"/>
            <a:ext cx="6248400" cy="8458200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/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Course Outcomes</a:t>
            </a:r>
            <a:endParaRPr lang="en-US" sz="2400" dirty="0">
              <a:solidFill>
                <a:srgbClr val="363600"/>
              </a:solidFill>
              <a:latin typeface="Arial"/>
            </a:endParaRPr>
          </a:p>
          <a:p>
            <a:pPr lvl="0"/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B.A . III Year</a:t>
            </a:r>
          </a:p>
          <a:p>
            <a:pPr lvl="0"/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Subject –</a:t>
            </a: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English  Literature</a:t>
            </a:r>
          </a:p>
          <a:p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Major- Structure and Translation </a:t>
            </a:r>
          </a:p>
          <a:p>
            <a:pPr algn="just"/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IN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After completion of the course the students will be able to:</a:t>
            </a:r>
            <a:endParaRPr lang="en-US" dirty="0">
              <a:solidFill>
                <a:srgbClr val="363600"/>
              </a:solidFill>
              <a:latin typeface="Arial"/>
            </a:endParaRPr>
          </a:p>
          <a:p>
            <a:pPr lvl="0"/>
            <a:endParaRPr lang="en-US" dirty="0">
              <a:solidFill>
                <a:srgbClr val="363600"/>
              </a:solidFill>
              <a:latin typeface="Arial"/>
            </a:endParaRPr>
          </a:p>
          <a:p>
            <a:pPr lvl="0"/>
            <a:endParaRPr lang="en-US" dirty="0">
              <a:solidFill>
                <a:srgbClr val="363600"/>
              </a:solidFill>
              <a:latin typeface="Arial"/>
            </a:endParaRPr>
          </a:p>
          <a:p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IN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	</a:t>
            </a:r>
            <a:br>
              <a:rPr lang="en-US" dirty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381000" y="685800"/>
            <a:ext cx="6248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685800" y="2743200"/>
          <a:ext cx="5109352" cy="3779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949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3500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1.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6096" indent="-2435352" algn="just" rtl="0">
                        <a:spcBef>
                          <a:spcPts val="1152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Define the English language</a:t>
                      </a:r>
                      <a:r>
                        <a:rPr lang="en-US" sz="1600" b="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structures and their functioning in relation to phonology and morphology.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O 2.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Evaluate</a:t>
                      </a:r>
                      <a:r>
                        <a:rPr lang="en-US" sz="1600" b="0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the relationship between the English language and society.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O 3.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/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Establish an understanding</a:t>
                      </a:r>
                      <a:r>
                        <a:rPr lang="en-US" sz="1600" b="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of the English language artistry and utility.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O 4.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/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Comprehend</a:t>
                      </a:r>
                      <a:r>
                        <a:rPr lang="en-US" sz="1600" b="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the elements and scope of translation.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O 5.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/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Apply</a:t>
                      </a:r>
                      <a:r>
                        <a:rPr lang="en-US" sz="1600" b="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and practice techniques of English Grammar.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O 6.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/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Depict the production of speech sound and IPA symbol.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55</TotalTime>
  <Words>1062</Words>
  <Application>Microsoft Office PowerPoint</Application>
  <PresentationFormat>On-screen Show (4:3)</PresentationFormat>
  <Paragraphs>209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Acer</dc:creator>
  <cp:lastModifiedBy>Acer</cp:lastModifiedBy>
  <cp:revision>14</cp:revision>
  <dcterms:created xsi:type="dcterms:W3CDTF">2024-08-06T06:20:23Z</dcterms:created>
  <dcterms:modified xsi:type="dcterms:W3CDTF">2024-08-23T06:53:23Z</dcterms:modified>
</cp:coreProperties>
</file>